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"/>
  </p:notesMasterIdLst>
  <p:sldIdLst>
    <p:sldId id="262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SemiBold" panose="000007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o7+9fosbX1LaFiY9zjiLDWSCL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B540AA-CF6B-4994-ABDD-C454E6BCF7CA}">
  <a:tblStyle styleId="{49B540AA-CF6B-4994-ABDD-C454E6BCF7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customschemas.google.com/relationships/presentationmetadata" Target="meta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b8163558f_2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2b8163558f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2b8163558f_2_10"/>
          <p:cNvSpPr txBox="1"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g22b8163558f_2_10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g22b8163558f_2_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22b8163558f_2_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2b8163558f_2_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2" name="Google Shape;42;g22b8163558f_2_10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g22b8163558f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2b8163558f_2_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22b8163558f_2_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2b8163558f_2_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8" name="Google Shape;48;g22b8163558f_2_18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g22b8163558f_2_18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8163558f_2_24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g22b8163558f_2_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22b8163558f_2_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2b8163558f_2_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b8163558f_2_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g22b8163558f_2_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g22b8163558f_2_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22b8163558f_2_56"/>
          <p:cNvPicPr preferRelativeResize="0"/>
          <p:nvPr/>
        </p:nvPicPr>
        <p:blipFill rotWithShape="1">
          <a:blip r:embed="rId3">
            <a:alphaModFix/>
          </a:blip>
          <a:srcRect l="46373" t="28222" r="15679" b="12111"/>
          <a:stretch/>
        </p:blipFill>
        <p:spPr>
          <a:xfrm>
            <a:off x="6414768" y="1085418"/>
            <a:ext cx="5146467" cy="322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2b8163558f_2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2b8163558f_2_56"/>
          <p:cNvSpPr txBox="1"/>
          <p:nvPr/>
        </p:nvSpPr>
        <p:spPr>
          <a:xfrm>
            <a:off x="6411584" y="4493726"/>
            <a:ext cx="5381990" cy="161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75" rIns="62325" bIns="52775" anchor="t" anchorCtr="0">
            <a:spAutoFit/>
          </a:bodyPr>
          <a:lstStyle/>
          <a:p>
            <a:pPr marL="85725" marR="0" lvl="1" indent="-8572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Beneficios:</a:t>
            </a:r>
            <a:endParaRPr/>
          </a:p>
          <a:p>
            <a:pPr marL="85725" marR="0" lvl="1" indent="-85725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0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25 minutos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126,324 habitantes.</a:t>
            </a:r>
            <a:endParaRPr/>
          </a:p>
          <a:p>
            <a:pPr marL="179388" marR="0" lvl="1" indent="-134938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2,978 </a:t>
            </a:r>
            <a:endParaRPr/>
          </a:p>
          <a:p>
            <a:pPr marL="179388" marR="0" lvl="1" indent="-103188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Empleos indirectos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11,910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5" name="Google Shape;155;g22b8163558f_2_56"/>
          <p:cNvGraphicFramePr/>
          <p:nvPr/>
        </p:nvGraphicFramePr>
        <p:xfrm>
          <a:off x="544461" y="1678782"/>
          <a:ext cx="5165225" cy="2119450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168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Feb 2012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 2021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434.9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17.4 kilómetros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2021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434.9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17.4 km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2022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2022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6" name="Google Shape;156;g22b8163558f_2_56"/>
          <p:cNvGraphicFramePr/>
          <p:nvPr/>
        </p:nvGraphicFramePr>
        <p:xfrm>
          <a:off x="2209871" y="3921856"/>
          <a:ext cx="2298525" cy="827475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13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1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1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Google Shape;157;g22b8163558f_2_56"/>
          <p:cNvGraphicFramePr/>
          <p:nvPr/>
        </p:nvGraphicFramePr>
        <p:xfrm>
          <a:off x="1129830" y="4806735"/>
          <a:ext cx="4324900" cy="1721100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212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 100%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Vigente hasta 2023             (9096410023)                 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Liberado al 100%.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 100%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 problemática 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8" name="Google Shape;158;g22b8163558f_2_56"/>
          <p:cNvSpPr txBox="1">
            <a:spLocks noGrp="1"/>
          </p:cNvSpPr>
          <p:nvPr>
            <p:ph type="title"/>
          </p:nvPr>
        </p:nvSpPr>
        <p:spPr>
          <a:xfrm>
            <a:off x="300120" y="179855"/>
            <a:ext cx="7077248" cy="3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400"/>
              <a:buFont typeface="Montserrat"/>
              <a:buNone/>
            </a:pP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PUE. IZÚCAR DE MATAMOROS - HUAJUAPAN DE LEÓN, Tramo: Izúcar de Matamoros - Acatlán de Osorio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22b8163558f_2_56"/>
          <p:cNvSpPr/>
          <p:nvPr/>
        </p:nvSpPr>
        <p:spPr>
          <a:xfrm>
            <a:off x="300120" y="633928"/>
            <a:ext cx="5780116" cy="9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noAutofit/>
          </a:bodyPr>
          <a:lstStyle/>
          <a:p>
            <a:pPr marL="0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/>
          </a:p>
          <a:p>
            <a:pPr marL="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Modernización de la carretera Izúcar Matamoros-Acatlán de Osorio a una sección tipo A2, con un ancho de corona de 12 metros, para alojar 2 carriles de circulación (1 por sentido) de 3.5 metros de ancho cada uno y acotamientos laterales de 2.5 metros cada uno, en una longitud de 17.40 kilómetros e incluye la construcción del Puente Raboso.</a:t>
            </a:r>
            <a:endParaRPr sz="1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0" name="Google Shape;160;g22b8163558f_2_56"/>
          <p:cNvGrpSpPr/>
          <p:nvPr/>
        </p:nvGrpSpPr>
        <p:grpSpPr>
          <a:xfrm>
            <a:off x="6414768" y="3607328"/>
            <a:ext cx="889621" cy="684592"/>
            <a:chOff x="7929702" y="3925569"/>
            <a:chExt cx="889621" cy="439030"/>
          </a:xfrm>
        </p:grpSpPr>
        <p:sp>
          <p:nvSpPr>
            <p:cNvPr id="161" name="Google Shape;161;g22b8163558f_2_56"/>
            <p:cNvSpPr/>
            <p:nvPr/>
          </p:nvSpPr>
          <p:spPr>
            <a:xfrm>
              <a:off x="7929702" y="3925569"/>
              <a:ext cx="889621" cy="43903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g22b8163558f_2_56"/>
            <p:cNvGrpSpPr/>
            <p:nvPr/>
          </p:nvGrpSpPr>
          <p:grpSpPr>
            <a:xfrm>
              <a:off x="7961278" y="3937071"/>
              <a:ext cx="828247" cy="402302"/>
              <a:chOff x="29773" y="9767"/>
              <a:chExt cx="780948" cy="341630"/>
            </a:xfrm>
          </p:grpSpPr>
          <p:sp>
            <p:nvSpPr>
              <p:cNvPr id="163" name="Google Shape;163;g22b8163558f_2_56"/>
              <p:cNvSpPr/>
              <p:nvPr/>
            </p:nvSpPr>
            <p:spPr>
              <a:xfrm>
                <a:off x="29773" y="9767"/>
                <a:ext cx="780948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5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SIMBOLOGIA</a:t>
                </a:r>
                <a:endParaRPr/>
              </a:p>
            </p:txBody>
          </p:sp>
          <p:sp>
            <p:nvSpPr>
              <p:cNvPr id="164" name="Google Shape;164;g22b8163558f_2_56"/>
              <p:cNvSpPr/>
              <p:nvPr/>
            </p:nvSpPr>
            <p:spPr>
              <a:xfrm>
                <a:off x="29773" y="75271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g22b8163558f_2_56"/>
              <p:cNvSpPr/>
              <p:nvPr/>
            </p:nvSpPr>
            <p:spPr>
              <a:xfrm>
                <a:off x="110712" y="91518"/>
                <a:ext cx="51618" cy="426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g22b8163558f_2_56"/>
              <p:cNvSpPr/>
              <p:nvPr/>
            </p:nvSpPr>
            <p:spPr>
              <a:xfrm>
                <a:off x="48600" y="160062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g22b8163558f_2_56"/>
              <p:cNvSpPr/>
              <p:nvPr/>
            </p:nvSpPr>
            <p:spPr>
              <a:xfrm>
                <a:off x="48600" y="227762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g22b8163558f_2_56"/>
              <p:cNvSpPr/>
              <p:nvPr/>
            </p:nvSpPr>
            <p:spPr>
              <a:xfrm>
                <a:off x="48600" y="300338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g22b8163558f_2_56"/>
              <p:cNvSpPr/>
              <p:nvPr/>
            </p:nvSpPr>
            <p:spPr>
              <a:xfrm>
                <a:off x="212315" y="80912"/>
                <a:ext cx="438414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POBLACIÓN</a:t>
                </a:r>
                <a:endParaRPr/>
              </a:p>
            </p:txBody>
          </p:sp>
          <p:sp>
            <p:nvSpPr>
              <p:cNvPr id="170" name="Google Shape;170;g22b8163558f_2_56"/>
              <p:cNvSpPr/>
              <p:nvPr/>
            </p:nvSpPr>
            <p:spPr>
              <a:xfrm>
                <a:off x="210354" y="152410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MODERNIZADO</a:t>
                </a:r>
                <a:endParaRPr/>
              </a:p>
            </p:txBody>
          </p:sp>
          <p:sp>
            <p:nvSpPr>
              <p:cNvPr id="171" name="Google Shape;171;g22b8163558f_2_56"/>
              <p:cNvSpPr/>
              <p:nvPr/>
            </p:nvSpPr>
            <p:spPr>
              <a:xfrm>
                <a:off x="211385" y="218561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EN PROCESO</a:t>
                </a:r>
                <a:endParaRPr/>
              </a:p>
            </p:txBody>
          </p:sp>
          <p:sp>
            <p:nvSpPr>
              <p:cNvPr id="172" name="Google Shape;172;g22b8163558f_2_56"/>
              <p:cNvSpPr/>
              <p:nvPr/>
            </p:nvSpPr>
            <p:spPr>
              <a:xfrm>
                <a:off x="211298" y="288842"/>
                <a:ext cx="599423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POR MODERNIZAR</a:t>
                </a:r>
                <a:endParaRPr/>
              </a:p>
            </p:txBody>
          </p:sp>
        </p:grpSp>
      </p:grpSp>
      <p:sp>
        <p:nvSpPr>
          <p:cNvPr id="173" name="Google Shape;173;g22b8163558f_2_56"/>
          <p:cNvSpPr/>
          <p:nvPr/>
        </p:nvSpPr>
        <p:spPr>
          <a:xfrm>
            <a:off x="7983431" y="1215040"/>
            <a:ext cx="567784" cy="27564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Izúcar</a:t>
            </a: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Matamoros</a:t>
            </a:r>
            <a:endParaRPr sz="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22b8163558f_2_56"/>
          <p:cNvSpPr txBox="1"/>
          <p:nvPr/>
        </p:nvSpPr>
        <p:spPr>
          <a:xfrm>
            <a:off x="10218421" y="3051666"/>
            <a:ext cx="609600" cy="2109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Acatlá</a:t>
            </a: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MX" sz="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Osorio</a:t>
            </a:r>
            <a:endParaRPr/>
          </a:p>
        </p:txBody>
      </p:sp>
      <p:sp>
        <p:nvSpPr>
          <p:cNvPr id="175" name="Google Shape;175;g22b8163558f_2_56"/>
          <p:cNvSpPr/>
          <p:nvPr/>
        </p:nvSpPr>
        <p:spPr>
          <a:xfrm>
            <a:off x="7550149" y="1511299"/>
            <a:ext cx="356705" cy="317500"/>
          </a:xfrm>
          <a:custGeom>
            <a:avLst/>
            <a:gdLst/>
            <a:ahLst/>
            <a:cxnLst/>
            <a:rect l="l" t="t" r="r" b="b"/>
            <a:pathLst>
              <a:path w="356705" h="317500" extrusionOk="0">
                <a:moveTo>
                  <a:pt x="0" y="0"/>
                </a:moveTo>
                <a:cubicBezTo>
                  <a:pt x="7408" y="4233"/>
                  <a:pt x="13758" y="19050"/>
                  <a:pt x="28575" y="28575"/>
                </a:cubicBezTo>
                <a:cubicBezTo>
                  <a:pt x="43392" y="38100"/>
                  <a:pt x="64558" y="46567"/>
                  <a:pt x="88900" y="57150"/>
                </a:cubicBezTo>
                <a:cubicBezTo>
                  <a:pt x="113242" y="67733"/>
                  <a:pt x="158750" y="69321"/>
                  <a:pt x="190500" y="88900"/>
                </a:cubicBezTo>
                <a:cubicBezTo>
                  <a:pt x="222250" y="108479"/>
                  <a:pt x="252942" y="143933"/>
                  <a:pt x="279400" y="174625"/>
                </a:cubicBezTo>
                <a:cubicBezTo>
                  <a:pt x="305858" y="205317"/>
                  <a:pt x="336550" y="249238"/>
                  <a:pt x="349250" y="273050"/>
                </a:cubicBezTo>
                <a:cubicBezTo>
                  <a:pt x="361950" y="296863"/>
                  <a:pt x="354277" y="308240"/>
                  <a:pt x="355600" y="317500"/>
                </a:cubicBezTo>
              </a:path>
            </a:pathLst>
          </a:custGeom>
          <a:noFill/>
          <a:ln w="317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2b8163558f_2_56"/>
          <p:cNvSpPr/>
          <p:nvPr/>
        </p:nvSpPr>
        <p:spPr>
          <a:xfrm>
            <a:off x="8070850" y="1987550"/>
            <a:ext cx="400050" cy="393700"/>
          </a:xfrm>
          <a:custGeom>
            <a:avLst/>
            <a:gdLst/>
            <a:ahLst/>
            <a:cxnLst/>
            <a:rect l="l" t="t" r="r" b="b"/>
            <a:pathLst>
              <a:path w="400050" h="393700" extrusionOk="0">
                <a:moveTo>
                  <a:pt x="0" y="0"/>
                </a:moveTo>
                <a:cubicBezTo>
                  <a:pt x="4233" y="7408"/>
                  <a:pt x="6350" y="32808"/>
                  <a:pt x="19050" y="50800"/>
                </a:cubicBezTo>
                <a:cubicBezTo>
                  <a:pt x="31750" y="68792"/>
                  <a:pt x="70908" y="87313"/>
                  <a:pt x="82550" y="98425"/>
                </a:cubicBezTo>
                <a:cubicBezTo>
                  <a:pt x="94192" y="109538"/>
                  <a:pt x="93133" y="89958"/>
                  <a:pt x="95250" y="98425"/>
                </a:cubicBezTo>
                <a:cubicBezTo>
                  <a:pt x="97367" y="106892"/>
                  <a:pt x="89958" y="135996"/>
                  <a:pt x="92075" y="149225"/>
                </a:cubicBezTo>
                <a:cubicBezTo>
                  <a:pt x="94192" y="162454"/>
                  <a:pt x="93133" y="169333"/>
                  <a:pt x="107950" y="177800"/>
                </a:cubicBezTo>
                <a:cubicBezTo>
                  <a:pt x="122767" y="186267"/>
                  <a:pt x="167217" y="193675"/>
                  <a:pt x="180975" y="200025"/>
                </a:cubicBezTo>
                <a:cubicBezTo>
                  <a:pt x="194733" y="206375"/>
                  <a:pt x="176212" y="211137"/>
                  <a:pt x="190500" y="215900"/>
                </a:cubicBezTo>
                <a:cubicBezTo>
                  <a:pt x="204788" y="220663"/>
                  <a:pt x="255058" y="221192"/>
                  <a:pt x="266700" y="228600"/>
                </a:cubicBezTo>
                <a:cubicBezTo>
                  <a:pt x="278342" y="236008"/>
                  <a:pt x="259292" y="245533"/>
                  <a:pt x="260350" y="260350"/>
                </a:cubicBezTo>
                <a:cubicBezTo>
                  <a:pt x="261408" y="275167"/>
                  <a:pt x="269875" y="301625"/>
                  <a:pt x="279400" y="317500"/>
                </a:cubicBezTo>
                <a:cubicBezTo>
                  <a:pt x="288925" y="333375"/>
                  <a:pt x="306917" y="345017"/>
                  <a:pt x="317500" y="355600"/>
                </a:cubicBezTo>
                <a:cubicBezTo>
                  <a:pt x="328083" y="366183"/>
                  <a:pt x="322792" y="375708"/>
                  <a:pt x="336550" y="381000"/>
                </a:cubicBezTo>
                <a:cubicBezTo>
                  <a:pt x="350308" y="386292"/>
                  <a:pt x="400050" y="387350"/>
                  <a:pt x="400050" y="387350"/>
                </a:cubicBezTo>
                <a:lnTo>
                  <a:pt x="400050" y="387350"/>
                </a:lnTo>
                <a:lnTo>
                  <a:pt x="400050" y="393700"/>
                </a:lnTo>
              </a:path>
            </a:pathLst>
          </a:custGeom>
          <a:noFill/>
          <a:ln w="317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218</Words>
  <Application>Microsoft Office PowerPoint</Application>
  <PresentationFormat>Panorámica</PresentationFormat>
  <Paragraphs>57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</vt:lpstr>
      <vt:lpstr>Arial</vt:lpstr>
      <vt:lpstr>Montserrat SemiBold</vt:lpstr>
      <vt:lpstr>Calibri</vt:lpstr>
      <vt:lpstr>1_Tema de Office</vt:lpstr>
      <vt:lpstr>PUE. IZÚCAR DE MATAMOROS - HUAJUAPAN DE LEÓN, Tramo: Izúcar de Matamoros - Acatlán de Osorio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Fichas Técnicas con PEF</dc:title>
  <dc:creator>Microsoft Office User</dc:creator>
  <cp:lastModifiedBy>Cornelio Isaac Ramirez Cabildo</cp:lastModifiedBy>
  <cp:revision>3</cp:revision>
  <dcterms:created xsi:type="dcterms:W3CDTF">2018-12-04T03:27:02Z</dcterms:created>
  <dcterms:modified xsi:type="dcterms:W3CDTF">2023-05-23T18:53:49Z</dcterms:modified>
</cp:coreProperties>
</file>